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  <p:sldMasterId id="2147483707" r:id="rId3"/>
  </p:sldMasterIdLst>
  <p:notesMasterIdLst>
    <p:notesMasterId r:id="rId7"/>
  </p:notesMasterIdLst>
  <p:handoutMasterIdLst>
    <p:handoutMasterId r:id="rId8"/>
  </p:handoutMasterIdLst>
  <p:sldIdLst>
    <p:sldId id="455" r:id="rId4"/>
    <p:sldId id="457" r:id="rId5"/>
    <p:sldId id="466" r:id="rId6"/>
  </p:sldIdLst>
  <p:sldSz cx="10693400" cy="7561263"/>
  <p:notesSz cx="6799263" cy="9875838"/>
  <p:defaultTextStyle>
    <a:defPPr>
      <a:defRPr lang="ru-RU"/>
    </a:defPPr>
    <a:lvl1pPr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1pPr>
    <a:lvl2pPr marL="519113" indent="-61913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2pPr>
    <a:lvl3pPr marL="1041400" indent="-1270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3pPr>
    <a:lvl4pPr marL="1562100" indent="-1905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4pPr>
    <a:lvl5pPr marL="2084388" indent="-2555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920"/>
    <a:srgbClr val="13447C"/>
    <a:srgbClr val="003366"/>
    <a:srgbClr val="0066B3"/>
    <a:srgbClr val="5A5A5A"/>
    <a:srgbClr val="FFFFFF"/>
    <a:srgbClr val="005AA9"/>
    <a:srgbClr val="0072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324" autoAdjust="0"/>
    <p:restoredTop sz="96403" autoAdjust="0"/>
  </p:normalViewPr>
  <p:slideViewPr>
    <p:cSldViewPr>
      <p:cViewPr>
        <p:scale>
          <a:sx n="75" d="100"/>
          <a:sy n="75" d="100"/>
        </p:scale>
        <p:origin x="-1086" y="42"/>
      </p:cViewPr>
      <p:guideLst>
        <p:guide orient="horz" pos="2382"/>
        <p:guide orient="horz" pos="1116"/>
        <p:guide orient="horz" pos="340"/>
        <p:guide orient="horz" pos="4468"/>
        <p:guide pos="3368"/>
        <p:guide pos="828"/>
        <p:guide pos="1826"/>
        <p:guide pos="5999"/>
        <p:guide pos="6452"/>
        <p:guide pos="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088" cy="4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t" anchorCtr="0" compatLnSpc="1">
            <a:prstTxWarp prst="textNoShape">
              <a:avLst/>
            </a:prstTxWarp>
          </a:bodyPr>
          <a:lstStyle>
            <a:lvl1pPr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175" y="0"/>
            <a:ext cx="2945501" cy="4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t" anchorCtr="0" compatLnSpc="1">
            <a:prstTxWarp prst="textNoShape">
              <a:avLst/>
            </a:prstTxWarp>
          </a:bodyPr>
          <a:lstStyle>
            <a:lvl1pPr algn="r"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5D0154-5BE2-4E81-B498-0A6EEF0CFCBC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915"/>
            <a:ext cx="2947088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b" anchorCtr="0" compatLnSpc="1">
            <a:prstTxWarp prst="textNoShape">
              <a:avLst/>
            </a:prstTxWarp>
          </a:bodyPr>
          <a:lstStyle>
            <a:lvl1pPr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175" y="9379915"/>
            <a:ext cx="2945501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b" anchorCtr="0" compatLnSpc="1">
            <a:prstTxWarp prst="textNoShape">
              <a:avLst/>
            </a:prstTxWarp>
          </a:bodyPr>
          <a:lstStyle>
            <a:lvl1pPr algn="r"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8C3E62D-C935-4E67-999D-E391F0026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9474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7088" cy="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t" anchorCtr="0" compatLnSpc="1">
            <a:prstTxWarp prst="textNoShape">
              <a:avLst/>
            </a:prstTxWarp>
          </a:bodyPr>
          <a:lstStyle>
            <a:lvl1pPr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2175" y="1"/>
            <a:ext cx="2945501" cy="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t" anchorCtr="0" compatLnSpc="1">
            <a:prstTxWarp prst="textNoShape">
              <a:avLst/>
            </a:prstTxWarp>
          </a:bodyPr>
          <a:lstStyle>
            <a:lvl1pPr algn="r"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5BA0216-F4DA-4B48-A9B4-BF5C330F84F8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39775"/>
            <a:ext cx="52371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668" tIns="31335" rIns="62668" bIns="3133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609" y="4690747"/>
            <a:ext cx="5440046" cy="444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9915"/>
            <a:ext cx="2947088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b" anchorCtr="0" compatLnSpc="1">
            <a:prstTxWarp prst="textNoShape">
              <a:avLst/>
            </a:prstTxWarp>
          </a:bodyPr>
          <a:lstStyle>
            <a:lvl1pPr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2175" y="9379915"/>
            <a:ext cx="2945501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b" anchorCtr="0" compatLnSpc="1">
            <a:prstTxWarp prst="textNoShape">
              <a:avLst/>
            </a:prstTxWarp>
          </a:bodyPr>
          <a:lstStyle>
            <a:lvl1pPr algn="r"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663A7E7-D7DB-45B6-8B98-FA383D3A20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3761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9113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1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7" y="1771651"/>
            <a:ext cx="8561139" cy="5324475"/>
          </a:xfrm>
        </p:spPr>
        <p:txBody>
          <a:bodyPr/>
          <a:lstStyle>
            <a:lvl1pPr marL="363474" indent="0">
              <a:buFontTx/>
              <a:buNone/>
              <a:defRPr b="1">
                <a:latin typeface="+mj-lt"/>
              </a:defRPr>
            </a:lvl1pPr>
            <a:lvl2pPr marL="363474" indent="0">
              <a:defRPr>
                <a:latin typeface="+mj-lt"/>
              </a:defRPr>
            </a:lvl2pPr>
            <a:lvl3pPr marL="628539" indent="-260304">
              <a:defRPr>
                <a:latin typeface="+mj-lt"/>
              </a:defRPr>
            </a:lvl3pPr>
            <a:lvl4pPr marL="0" indent="360299">
              <a:defRPr>
                <a:latin typeface="+mj-lt"/>
              </a:defRPr>
            </a:lvl4pPr>
            <a:lvl5pPr marL="143484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2"/>
            <a:ext cx="8581268" cy="1219199"/>
          </a:xfrm>
        </p:spPr>
        <p:txBody>
          <a:bodyPr/>
          <a:lstStyle>
            <a:lvl1pPr marL="0" marR="0" indent="0" defTabSz="10428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1FDB8-5415-479B-B0C5-5493C0DFC3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724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E1DD8-D0D4-4C50-9FA3-EF39D4744C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010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489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7A1EA0-155C-469D-8396-1BEA42322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269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AC6390-D009-4E8D-A6E9-1813B8A620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7794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F28F6C-9840-43A3-8F6D-D2C0D3481E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2590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5C6425-C71D-46AE-8849-698B5E6CDAD9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C95F7E-E323-40F8-9F14-FD04EF75E8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714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7FB3998-4597-418B-984D-7C568BFCE031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ACA32E-3768-469C-9714-B3622D831F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3060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977FF0-19FE-4425-B5F6-EAEEA7D3A03B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7550"/>
          </a:xfrm>
        </p:spPr>
        <p:txBody>
          <a:bodyPr/>
          <a:lstStyle>
            <a:lvl1pPr algn="ctr" defTabSz="1042804" fontAlgn="base">
              <a:spcBef>
                <a:spcPct val="0"/>
              </a:spcBef>
              <a:spcAft>
                <a:spcPct val="0"/>
              </a:spcAft>
              <a:defRPr sz="2700" i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defRPr/>
            </a:pPr>
            <a:fld id="{ECABEA1F-9DE7-4B8D-8C9E-5748705213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9692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B1DF65-1F52-4108-ACC1-6FE84AF3EFCA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AC2ED7-C2B5-4470-A871-EEBF156E21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6411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69" tIns="52135" rIns="104269" bIns="52135" rtlCol="0">
            <a:normAutofit/>
          </a:bodyPr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904703-7E08-4280-9B95-5E86C4B40628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669FB7-5A60-4C7C-A42C-F0F791C6BD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521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5816-573E-4EEA-B0D7-36CC6014D6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437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915DE7-C0F5-4DF0-9172-B31700AA37FF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E752E2-CA42-4041-85A1-F00E61355F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7851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C26044-1938-4BCB-981A-5AC0028F6C8E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70B678-26D4-45C3-B615-94E8522B16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1229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1436" indent="0" algn="ctr">
              <a:buNone/>
              <a:defRPr/>
            </a:lvl2pPr>
            <a:lvl3pPr marL="1042872" indent="0" algn="ctr">
              <a:buNone/>
              <a:defRPr/>
            </a:lvl3pPr>
            <a:lvl4pPr marL="1564308" indent="0" algn="ctr">
              <a:buNone/>
              <a:defRPr/>
            </a:lvl4pPr>
            <a:lvl5pPr marL="2085744" indent="0" algn="ctr">
              <a:buNone/>
              <a:defRPr/>
            </a:lvl5pPr>
            <a:lvl6pPr marL="2607179" indent="0" algn="ctr">
              <a:buNone/>
              <a:defRPr/>
            </a:lvl6pPr>
            <a:lvl7pPr marL="3128616" indent="0" algn="ctr">
              <a:buNone/>
              <a:defRPr/>
            </a:lvl7pPr>
            <a:lvl8pPr marL="3650052" indent="0" algn="ctr">
              <a:buNone/>
              <a:defRPr/>
            </a:lvl8pPr>
            <a:lvl9pPr marL="4171487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DFDC2336-70CC-4B54-B765-BF6E869443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2373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19749AA7-4431-4456-BB75-CC6254C216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8674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436" indent="0">
              <a:buNone/>
              <a:defRPr sz="2100"/>
            </a:lvl2pPr>
            <a:lvl3pPr marL="1042872" indent="0">
              <a:buNone/>
              <a:defRPr sz="1800"/>
            </a:lvl3pPr>
            <a:lvl4pPr marL="1564308" indent="0">
              <a:buNone/>
              <a:defRPr sz="1600"/>
            </a:lvl4pPr>
            <a:lvl5pPr marL="2085744" indent="0">
              <a:buNone/>
              <a:defRPr sz="1600"/>
            </a:lvl5pPr>
            <a:lvl6pPr marL="2607179" indent="0">
              <a:buNone/>
              <a:defRPr sz="1600"/>
            </a:lvl6pPr>
            <a:lvl7pPr marL="3128616" indent="0">
              <a:buNone/>
              <a:defRPr sz="1600"/>
            </a:lvl7pPr>
            <a:lvl8pPr marL="3650052" indent="0">
              <a:buNone/>
              <a:defRPr sz="1600"/>
            </a:lvl8pPr>
            <a:lvl9pPr marL="4171487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52C3000-E941-4A19-82DA-D54013A7E4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525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4239" y="1764296"/>
            <a:ext cx="4204957" cy="5331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7420" y="1764296"/>
            <a:ext cx="4204956" cy="5331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DBF0C928-ABE5-4A99-905A-978969A43E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8879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B47F962F-E980-46F1-8EEF-F68977DA70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1268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405ECFBD-D5F6-4368-8E60-52B12C730D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2452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25FDF82-A235-4221-827D-147EB22B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7123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A56D0E0B-C599-4DC8-99F0-0C31915DD6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669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9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DE64-4ACE-4A63-905A-8F1DD16ABD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7206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14" tIns="52107" rIns="104214" bIns="52107"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64E7FE3C-149A-4663-9BF1-97F7CCF97C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9773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3211DC4C-94F4-4264-B1A1-EF80D37A8C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8911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6268" y="539092"/>
            <a:ext cx="2146106" cy="65565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4239" y="539092"/>
            <a:ext cx="6263808" cy="655659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40FD75B-7E4B-4C4F-AFCF-CBFB62F1C3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0610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54239" y="539092"/>
            <a:ext cx="8588137" cy="6556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28671FFB-556A-4C13-86E8-146FCB4AAE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0153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39" y="539091"/>
            <a:ext cx="8588137" cy="122520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4239" y="1764296"/>
            <a:ext cx="8588137" cy="5331391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76293556-D189-40D4-A359-97809ABB9D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7961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7" y="1771651"/>
            <a:ext cx="8561139" cy="5324475"/>
          </a:xfrm>
        </p:spPr>
        <p:txBody>
          <a:bodyPr/>
          <a:lstStyle>
            <a:lvl1pPr marL="363474" indent="0">
              <a:buFontTx/>
              <a:buNone/>
              <a:defRPr b="1">
                <a:latin typeface="+mj-lt"/>
              </a:defRPr>
            </a:lvl1pPr>
            <a:lvl2pPr marL="363474" indent="0">
              <a:defRPr>
                <a:latin typeface="+mj-lt"/>
              </a:defRPr>
            </a:lvl2pPr>
            <a:lvl3pPr marL="628539" indent="-260304">
              <a:defRPr>
                <a:latin typeface="+mj-lt"/>
              </a:defRPr>
            </a:lvl3pPr>
            <a:lvl4pPr marL="0" indent="360299">
              <a:defRPr>
                <a:latin typeface="+mj-lt"/>
              </a:defRPr>
            </a:lvl4pPr>
            <a:lvl5pPr marL="143484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2"/>
            <a:ext cx="8581268" cy="1219199"/>
          </a:xfrm>
        </p:spPr>
        <p:txBody>
          <a:bodyPr/>
          <a:lstStyle>
            <a:lvl1pPr marL="0" marR="0" indent="0" defTabSz="10428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AE039F4-3E51-414D-8092-218318586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3101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38" y="539090"/>
            <a:ext cx="8588137" cy="12252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4238" y="1764295"/>
            <a:ext cx="8588137" cy="5331391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92FA72FD-3577-4F88-A5FF-3EEA7D9AD2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193827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6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6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2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2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BD73C-9856-455D-BF21-72607D95D7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775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C907C-439B-4211-BE3A-B13F2151E9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418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7550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EC4C32AF-6106-4654-8ECB-4C8079D692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708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989E5-2994-4E6E-9176-061858F947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810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87" tIns="52144" rIns="104287" bIns="52144" rtlCol="0">
            <a:normAutofit/>
          </a:bodyPr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0E7D-C9AF-42CF-B4B5-942FE86B3F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814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C2A3D-84B1-4550-9EF1-9614A63A9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5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0" tIns="52080" rIns="104160" bIns="52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>
            <a:lvl1pPr algn="l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0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4A5989-A8D1-4BF4-B872-5B94E7786B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77" r:id="rId4"/>
    <p:sldLayoutId id="2147484085" r:id="rId5"/>
    <p:sldLayoutId id="2147484086" r:id="rId6"/>
    <p:sldLayoutId id="2147484078" r:id="rId7"/>
    <p:sldLayoutId id="2147484079" r:id="rId8"/>
    <p:sldLayoutId id="2147484080" r:id="rId9"/>
    <p:sldLayoutId id="2147484081" r:id="rId10"/>
  </p:sldLayoutIdLst>
  <p:hf hdr="0" ftr="0" dt="0"/>
  <p:txStyles>
    <p:titleStyle>
      <a:lvl1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120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239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358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477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defTabSz="1041400" rtl="0" eaLnBrk="0" fontAlgn="base" hangingPunct="0">
        <a:spcBef>
          <a:spcPct val="20000"/>
        </a:spcBef>
        <a:spcAft>
          <a:spcPct val="0"/>
        </a:spcAft>
        <a:buFont typeface="+mj-lt"/>
        <a:buChar char="•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50" indent="95250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00" indent="-258763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41425" algn="just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0338" indent="398463" algn="l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l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1E9F769-619F-4244-9268-291B3ED984BC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0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prstClr val="white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4E65904-125C-4E65-884C-0B3F85B065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defTabSz="1041400" rtl="0" eaLnBrk="0" fontAlgn="base" hangingPunct="0">
        <a:spcBef>
          <a:spcPct val="20000"/>
        </a:spcBef>
        <a:spcAft>
          <a:spcPct val="0"/>
        </a:spcAft>
        <a:buFont typeface="+mj-lt"/>
        <a:buChar char="•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50" indent="95250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00" indent="-258763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41425" algn="just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1925" indent="396875" algn="l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95" tIns="51998" rIns="103995" bIns="519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95" tIns="51998" rIns="103995" bIns="519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9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0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95" tIns="51998" rIns="103995" bIns="5199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2400"/>
              </a:lnSpc>
              <a:defRPr sz="2700">
                <a:solidFill>
                  <a:srgbClr val="FFFF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3A97686-167C-496E-B4CD-F38A3E3373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</p:sldLayoutIdLst>
  <p:transition spd="med">
    <p:fade/>
  </p:transition>
  <p:hf hdr="0" ftr="0" dt="0"/>
  <p:txStyles>
    <p:titleStyle>
      <a:lvl1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521436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1042872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564308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2085744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Font typeface="+mj-lt"/>
        <a:buChar char="•"/>
        <a:defRPr sz="3700">
          <a:solidFill>
            <a:srgbClr val="005AA9"/>
          </a:solidFill>
          <a:latin typeface="+mn-lt"/>
          <a:ea typeface="+mn-ea"/>
          <a:cs typeface="+mn-cs"/>
        </a:defRPr>
      </a:lvl1pPr>
      <a:lvl2pPr marL="361950" indent="1555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504F53"/>
          </a:solidFill>
          <a:latin typeface="+mn-lt"/>
        </a:defRPr>
      </a:lvl2pPr>
      <a:lvl3pPr marL="711200" indent="-2587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504F53"/>
          </a:solidFill>
          <a:latin typeface="+mn-lt"/>
        </a:defRPr>
      </a:lvl3pPr>
      <a:lvl4pPr marL="1822450" indent="-1462088" algn="just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600">
          <a:solidFill>
            <a:srgbClr val="504F53"/>
          </a:solidFill>
          <a:latin typeface="+mn-lt"/>
        </a:defRPr>
      </a:lvl4pPr>
      <a:lvl5pPr marL="1430338" indent="650875" algn="l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»"/>
        <a:defRPr sz="1400">
          <a:solidFill>
            <a:srgbClr val="8D8C90"/>
          </a:solidFill>
          <a:latin typeface="+mn-lt"/>
        </a:defRPr>
      </a:lvl5pPr>
      <a:lvl6pPr marL="1953575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6pPr>
      <a:lvl7pPr marL="2475011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7pPr>
      <a:lvl8pPr marL="2996447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8pPr>
      <a:lvl9pPr marL="3517883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8" y="1544638"/>
            <a:ext cx="7275513" cy="51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4813" y="1898650"/>
            <a:ext cx="8567737" cy="720725"/>
          </a:xfrm>
          <a:prstGeom prst="rect">
            <a:avLst/>
          </a:prstGeom>
        </p:spPr>
        <p:txBody>
          <a:bodyPr lIns="104306" tIns="52153" rIns="104306" bIns="52153" anchor="ctr">
            <a:normAutofit fontScale="92500" lnSpcReduction="10000"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844" name="Picture 3" descr="f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207963"/>
            <a:ext cx="135731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909763" y="565150"/>
            <a:ext cx="52228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УПРАВЛЕНИЕ ФЕДЕРАЛЬНОЙ НАЛОГОВОЙ СЛУЖБЫ  </a:t>
            </a:r>
          </a:p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ПО РЕСПУБЛИКЕ БАШКОРТОСТАН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388" y="4852988"/>
            <a:ext cx="3529012" cy="1798637"/>
          </a:xfrm>
          <a:prstGeom prst="rect">
            <a:avLst/>
          </a:prstGeom>
        </p:spPr>
        <p:txBody>
          <a:bodyPr lIns="104306" tIns="52153" rIns="104306" bIns="52153" anchor="ctr">
            <a:normAutofit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www.</a:t>
            </a:r>
            <a:r>
              <a:rPr lang="en-US" sz="3200" b="1" dirty="0">
                <a:solidFill>
                  <a:srgbClr val="FF0000"/>
                </a:solidFill>
                <a:latin typeface="PF Din Text Cond Pro" pitchFamily="2" charset="0"/>
              </a:rPr>
              <a:t>nalog</a:t>
            </a: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.ru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www.</a:t>
            </a:r>
            <a:r>
              <a:rPr lang="en-US" sz="3200" b="1" dirty="0">
                <a:solidFill>
                  <a:srgbClr val="FF0000"/>
                </a:solidFill>
                <a:latin typeface="PF Din Text Cond Pro" pitchFamily="2" charset="0"/>
              </a:rPr>
              <a:t>gosuslugi</a:t>
            </a: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.ru</a:t>
            </a:r>
          </a:p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5513" y="1909763"/>
            <a:ext cx="3417887" cy="1655762"/>
          </a:xfrm>
          <a:prstGeom prst="rect">
            <a:avLst/>
          </a:prstGeom>
        </p:spPr>
        <p:txBody>
          <a:bodyPr lIns="104306" tIns="52153" rIns="104306" bIns="52153" anchor="ctr">
            <a:normAutofit fontScale="925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003366"/>
                </a:solidFill>
                <a:latin typeface="PF Din Text Cond Pro Medium" pitchFamily="2" charset="0"/>
                <a:ea typeface="+mj-ea"/>
                <a:cs typeface="+mj-cs"/>
              </a:rPr>
              <a:t>ОПЛАЧИВАЙТЕ 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PF Din Text Cond Pro Medium" pitchFamily="2" charset="0"/>
                <a:ea typeface="+mj-ea"/>
                <a:cs typeface="+mj-cs"/>
              </a:rPr>
              <a:t>ЗАДОЛЖЕННОСТЬ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PF Din Text Cond Pro Medium" pitchFamily="2" charset="0"/>
                <a:ea typeface="+mj-ea"/>
                <a:cs typeface="+mj-cs"/>
              </a:rPr>
              <a:t>ПО ИМУЩЕСТВЕННЫМ НАЛОГАМ 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3366"/>
                </a:solidFill>
                <a:latin typeface="PF Din Text Cond Pro Medium" pitchFamily="2" charset="0"/>
                <a:ea typeface="+mj-ea"/>
                <a:cs typeface="+mj-cs"/>
              </a:rPr>
              <a:t>НЕ ВЫХОДЯ ИЗ ДОМА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88" y="6727825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Телефон горячей линии: +7(347)226-38-00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www.nalog.ru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1DF75-ECCF-4257-8D83-5A61217002D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928688" y="1609725"/>
            <a:ext cx="89408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245C9A"/>
                </a:solidFill>
                <a:latin typeface="PF Din Text Cond Pro" pitchFamily="2" charset="0"/>
              </a:rPr>
              <a:t>ПРОВЕДИТЕ  </a:t>
            </a:r>
            <a:r>
              <a:rPr lang="ru-RU" altLang="ru-RU" sz="3200" b="1" dirty="0" smtClean="0">
                <a:solidFill>
                  <a:srgbClr val="245C9A"/>
                </a:solidFill>
                <a:latin typeface="PF Din Text Cond Pro" pitchFamily="2" charset="0"/>
              </a:rPr>
              <a:t> 2021 ГОД   </a:t>
            </a:r>
            <a:r>
              <a:rPr lang="ru-RU" altLang="ru-RU" sz="3200" b="1" dirty="0">
                <a:solidFill>
                  <a:srgbClr val="245C9A"/>
                </a:solidFill>
                <a:latin typeface="PF Din Text Cond Pro" pitchFamily="2" charset="0"/>
              </a:rPr>
              <a:t>БЕЗ   </a:t>
            </a:r>
            <a:r>
              <a:rPr lang="ru-RU" altLang="ru-RU" sz="3200" b="1" dirty="0" smtClean="0">
                <a:solidFill>
                  <a:srgbClr val="245C9A"/>
                </a:solidFill>
                <a:latin typeface="PF Din Text Cond Pro" pitchFamily="2" charset="0"/>
              </a:rPr>
              <a:t>ДОЛГОВ</a:t>
            </a:r>
            <a:r>
              <a:rPr lang="ru-RU" altLang="ru-RU" sz="3200" b="1" dirty="0">
                <a:solidFill>
                  <a:srgbClr val="245C9A"/>
                </a:solidFill>
                <a:latin typeface="PF Din Text Cond Pro" pitchFamily="2" charset="0"/>
              </a:rPr>
              <a:t>!</a:t>
            </a:r>
          </a:p>
          <a:p>
            <a:pPr algn="ctr" eaLnBrk="1" hangingPunct="1"/>
            <a:r>
              <a:rPr lang="ru-RU" altLang="ru-RU" sz="2000" dirty="0">
                <a:solidFill>
                  <a:srgbClr val="245C9A"/>
                </a:solidFill>
                <a:latin typeface="PF Din Text Comp Pro" panose="02000506020000020004" pitchFamily="2" charset="0"/>
              </a:rPr>
              <a:t>Погасите задолженность по имущественным налогам</a:t>
            </a:r>
          </a:p>
          <a:p>
            <a:pPr algn="ctr" eaLnBrk="1" hangingPunct="1"/>
            <a:endParaRPr lang="ru-RU" altLang="ru-RU" sz="3200" b="1" dirty="0">
              <a:solidFill>
                <a:srgbClr val="245C9A"/>
              </a:solidFill>
              <a:latin typeface="PF Din Text Cond Pro" pitchFamily="2" charset="0"/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377825" y="2325688"/>
            <a:ext cx="4408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245C9A"/>
                </a:solidFill>
                <a:latin typeface="PF Din Text Comp Pro Medium" panose="02000500000000020004" pitchFamily="2" charset="0"/>
              </a:rPr>
              <a:t>УЗНАТЬ   О   ДОЛГЕ   ЛЕГКО</a:t>
            </a: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88" y="3189288"/>
            <a:ext cx="863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1622" y="4149436"/>
            <a:ext cx="1458266" cy="1260141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 через интернет-сервис </a:t>
            </a:r>
          </a:p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«Личный кабинет налогоплательщика для физических лиц» </a:t>
            </a:r>
          </a:p>
        </p:txBody>
      </p:sp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6888" y="3189288"/>
            <a:ext cx="9366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268663"/>
            <a:ext cx="9413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4613" y="3238500"/>
            <a:ext cx="83978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7688" y="5940425"/>
            <a:ext cx="9694862" cy="1223963"/>
          </a:xfrm>
          <a:prstGeom prst="rect">
            <a:avLst/>
          </a:prstGeom>
        </p:spPr>
        <p:txBody>
          <a:bodyPr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6805613"/>
            <a:ext cx="9337675" cy="503237"/>
          </a:xfrm>
          <a:prstGeom prst="rect">
            <a:avLst/>
          </a:prstGeom>
        </p:spPr>
        <p:txBody>
          <a:bodyPr lIns="104306" tIns="52153" rIns="104306" bIns="52153" anchor="ctr">
            <a:normAutofit fontScale="62500" lnSpcReduction="20000"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876" name="TextBox 14"/>
          <p:cNvSpPr txBox="1">
            <a:spLocks noChangeArrowheads="1"/>
          </p:cNvSpPr>
          <p:nvPr/>
        </p:nvSpPr>
        <p:spPr bwMode="auto">
          <a:xfrm>
            <a:off x="824583" y="6912769"/>
            <a:ext cx="87852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rgbClr val="245C9A"/>
                </a:solidFill>
                <a:latin typeface="PF Din Text Comp Pro" panose="02000506020000020004" pitchFamily="2" charset="0"/>
              </a:rPr>
              <a:t>Горячая линия +7 (347) 226-38-00 </a:t>
            </a:r>
          </a:p>
          <a:p>
            <a:pPr algn="ctr" eaLnBrk="1" hangingPunct="1"/>
            <a:r>
              <a:rPr lang="ru-RU" altLang="ru-RU" sz="1800" dirty="0">
                <a:solidFill>
                  <a:srgbClr val="245C9A"/>
                </a:solidFill>
                <a:latin typeface="PF Din Text Comp Pro" panose="02000506020000020004" pitchFamily="2" charset="0"/>
              </a:rPr>
              <a:t>Единый контактный центр 8 800 222-22-22 </a:t>
            </a:r>
          </a:p>
        </p:txBody>
      </p:sp>
      <p:sp>
        <p:nvSpPr>
          <p:cNvPr id="36877" name="TextBox 15"/>
          <p:cNvSpPr txBox="1">
            <a:spLocks noChangeArrowheads="1"/>
          </p:cNvSpPr>
          <p:nvPr/>
        </p:nvSpPr>
        <p:spPr bwMode="auto">
          <a:xfrm>
            <a:off x="4681538" y="2325688"/>
            <a:ext cx="56991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245C9A"/>
                </a:solidFill>
                <a:latin typeface="PF Din Text Comp Pro Medium" panose="02000500000000020004" pitchFamily="2" charset="0"/>
              </a:rPr>
              <a:t>ПОГАСИТЬ     ЗАДОЛЖЕННОСТЬ      ПРОСТО </a:t>
            </a:r>
          </a:p>
        </p:txBody>
      </p:sp>
      <p:pic>
        <p:nvPicPr>
          <p:cNvPr id="3687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189288"/>
            <a:ext cx="7635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238500"/>
            <a:ext cx="863600" cy="8159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7488" y="3189288"/>
            <a:ext cx="11525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4325" y="3189288"/>
            <a:ext cx="1042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02861" y="4376859"/>
            <a:ext cx="1264678" cy="1027132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на сайте госуслуг www.gosuslugi.ru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4932" y="4322855"/>
            <a:ext cx="930156" cy="1027132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в МФЦ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5732" y="4337144"/>
            <a:ext cx="1296143" cy="955124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в налоговом органе</a:t>
            </a:r>
          </a:p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по месту регистрации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89510" y="4322854"/>
            <a:ext cx="1440160" cy="1135143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через интернет-сервис </a:t>
            </a:r>
          </a:p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«Личный кабинет налогоплательщика для физических лиц»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7650" y="4322854"/>
            <a:ext cx="1224137" cy="1027133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через сайт </a:t>
            </a:r>
            <a:r>
              <a:rPr lang="ru-RU" b="0" dirty="0" err="1">
                <a:solidFill>
                  <a:srgbClr val="245C9A"/>
                </a:solidFill>
                <a:latin typeface="PF Din Text Comp Pro" panose="02000506020000020004" pitchFamily="2" charset="0"/>
              </a:rPr>
              <a:t>госуслуг</a:t>
            </a: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 www.gosuslugi.ru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69317" y="4322856"/>
            <a:ext cx="1232121" cy="1027132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ln/>
                <a:solidFill>
                  <a:srgbClr val="245C9A"/>
                </a:solidFill>
                <a:effectLst/>
                <a:latin typeface="PF Din Text Comp Pro" panose="02000506020000020004" pitchFamily="2" charset="0"/>
              </a:rPr>
              <a:t>через сервис </a:t>
            </a:r>
          </a:p>
          <a:p>
            <a:pPr>
              <a:defRPr/>
            </a:pPr>
            <a:r>
              <a:rPr lang="ru-RU" b="0" dirty="0">
                <a:ln/>
                <a:solidFill>
                  <a:srgbClr val="245C9A"/>
                </a:solidFill>
                <a:effectLst/>
                <a:latin typeface="PF Din Text Comp Pro" panose="02000506020000020004" pitchFamily="2" charset="0"/>
              </a:rPr>
              <a:t>«Заплати налоги» </a:t>
            </a:r>
          </a:p>
          <a:p>
            <a:pPr>
              <a:defRPr/>
            </a:pPr>
            <a:r>
              <a:rPr lang="ru-RU" b="0" dirty="0">
                <a:ln/>
                <a:solidFill>
                  <a:srgbClr val="245C9A"/>
                </a:solidFill>
                <a:effectLst/>
                <a:latin typeface="PF Din Text Comp Pro" panose="02000506020000020004" pitchFamily="2" charset="0"/>
              </a:rPr>
              <a:t>на сайте </a:t>
            </a:r>
          </a:p>
          <a:p>
            <a:pPr>
              <a:defRPr/>
            </a:pPr>
            <a:r>
              <a:rPr lang="ru-RU" b="0" dirty="0">
                <a:ln/>
                <a:solidFill>
                  <a:srgbClr val="245C9A"/>
                </a:solidFill>
                <a:effectLst/>
                <a:latin typeface="PF Din Text Comp Pro" panose="02000506020000020004" pitchFamily="2" charset="0"/>
              </a:rPr>
              <a:t>ФНС России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85301" y="4322854"/>
            <a:ext cx="1309967" cy="1027131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через платежные терминалы, банки или почтовые отделения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763" y="5638800"/>
            <a:ext cx="8802687" cy="1079500"/>
          </a:xfrm>
          <a:prstGeom prst="rect">
            <a:avLst/>
          </a:prstGeom>
        </p:spPr>
        <p:txBody>
          <a:bodyPr lIns="104306" tIns="52153" rIns="104306" bIns="52153" anchor="ctr">
            <a:normAutofit fontScale="25000" lnSpcReduction="20000"/>
          </a:bodyPr>
          <a:lstStyle/>
          <a:p>
            <a:pPr>
              <a:defRPr/>
            </a:pPr>
            <a:endParaRPr lang="ru-RU" sz="4800" dirty="0">
              <a:cs typeface="+mn-cs"/>
            </a:endParaRPr>
          </a:p>
          <a:p>
            <a:pPr>
              <a:defRPr/>
            </a:pPr>
            <a:r>
              <a:rPr lang="ru-RU" sz="5600" dirty="0">
                <a:cs typeface="+mn-cs"/>
              </a:rPr>
              <a:t> </a:t>
            </a:r>
          </a:p>
          <a:p>
            <a:pPr>
              <a:defRPr/>
            </a:pPr>
            <a:r>
              <a:rPr lang="ru-RU" sz="6400" dirty="0">
                <a:solidFill>
                  <a:srgbClr val="245C9A"/>
                </a:solidFill>
                <a:latin typeface="PF Din Text Comp Pro" panose="02000506020000020004" pitchFamily="2" charset="0"/>
              </a:rPr>
              <a:t>ВОСПОЛЬЗУЙТЕСЬ СЕРВИСОМ «ЗАПЛАТИ НАЛОГИ» </a:t>
            </a:r>
          </a:p>
          <a:p>
            <a:pPr>
              <a:defRPr/>
            </a:pPr>
            <a:r>
              <a:rPr lang="ru-RU" sz="6400" dirty="0">
                <a:solidFill>
                  <a:srgbClr val="245C9A"/>
                </a:solidFill>
                <a:latin typeface="PF Din Text Comp Pro" panose="02000506020000020004" pitchFamily="2" charset="0"/>
              </a:rPr>
              <a:t>Электронный сервис «Заплати налоги», расположенный на сайте ФНС России, позволяет сформировать платежные документы, уплатить текущие начисления и погасить задолженность по налогам в режиме онлайн. </a:t>
            </a:r>
          </a:p>
          <a:p>
            <a:pPr>
              <a:defRPr/>
            </a:pPr>
            <a:r>
              <a:rPr lang="ru-RU" sz="6400" dirty="0">
                <a:solidFill>
                  <a:srgbClr val="245C9A"/>
                </a:solidFill>
                <a:latin typeface="PF Din Text Comp Pro" panose="02000506020000020004" pitchFamily="2" charset="0"/>
              </a:rPr>
              <a:t>Доступ к сервису осуществляется через главную страницу сайта ФНС России (www.nalog.ru) или по специальному QR-коду, при наличии соответствующего приложения в мобильном </a:t>
            </a:r>
            <a:r>
              <a:rPr lang="ru-RU" sz="6400" dirty="0" smtClean="0">
                <a:solidFill>
                  <a:srgbClr val="245C9A"/>
                </a:solidFill>
                <a:latin typeface="PF Din Text Comp Pro" panose="02000506020000020004" pitchFamily="2" charset="0"/>
              </a:rPr>
              <a:t>телефоне. </a:t>
            </a:r>
            <a:endParaRPr lang="ru-RU" sz="6400" dirty="0">
              <a:solidFill>
                <a:srgbClr val="245C9A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3689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0013" y="5495925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61925" y="2325688"/>
            <a:ext cx="4679950" cy="33131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14900" y="2325688"/>
            <a:ext cx="5545138" cy="33131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893" name="Picture 3" descr="f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75" y="230188"/>
            <a:ext cx="13573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4" name="Text Box 4"/>
          <p:cNvSpPr txBox="1">
            <a:spLocks noChangeArrowheads="1"/>
          </p:cNvSpPr>
          <p:nvPr/>
        </p:nvSpPr>
        <p:spPr bwMode="auto">
          <a:xfrm>
            <a:off x="1917700" y="565150"/>
            <a:ext cx="52228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УПРАВЛЕНИЕ ФЕДЕРАЛЬНОЙ НАЛОГОВОЙ СЛУЖБЫ  </a:t>
            </a:r>
          </a:p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ПО РЕСПУБЛИКЕ БАШКОРТОСТАН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900" y="-32913"/>
            <a:ext cx="10832434" cy="768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34079" y="1396388"/>
            <a:ext cx="3168352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Собрался в отпуск –</a:t>
            </a:r>
            <a:r>
              <a:rPr lang="ru-RU" sz="4000" b="1" noProof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заплати налоги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2859" y="2428660"/>
            <a:ext cx="4639843" cy="16618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b="1" dirty="0" smtClean="0">
                <a:solidFill>
                  <a:srgbClr val="00B050"/>
                </a:solidFill>
                <a:latin typeface="Agency FB" panose="020B0503020202020204" pitchFamily="34" charset="0"/>
                <a:ea typeface="+mj-ea"/>
                <a:cs typeface="+mj-cs"/>
              </a:rPr>
              <a:t>PASSPORT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CONTROL 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7781" y="2178670"/>
            <a:ext cx="118494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b="1" dirty="0">
                <a:solidFill>
                  <a:srgbClr val="00B050"/>
                </a:solidFill>
              </a:rPr>
              <a:t>√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63" y="64764"/>
            <a:ext cx="138735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2277" y="25223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УФНС РОССИИ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ПО РЕСПУБЛИКЕ БАШКОРТОСТАН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73295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Телефон горячей линии: +7(347)226-38-00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www.nalog.ru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4580" y="2346143"/>
            <a:ext cx="5091454" cy="1826914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29964" y="4012860"/>
            <a:ext cx="8496943" cy="80814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PF Din Text Comp Pro Thin" panose="02000000000000000000" pitchFamily="2" charset="0"/>
                <a:cs typeface="+mn-cs"/>
              </a:rPr>
              <a:t>ПОГАСИТЬ ЗАДОЛЖЕННОСТЬ ПРОСТО </a:t>
            </a:r>
            <a:endParaRPr lang="ru-RU" sz="2800" b="1" dirty="0">
              <a:solidFill>
                <a:srgbClr val="FF0000"/>
              </a:solidFill>
              <a:latin typeface="PF Din Text Comp Pro Thin" panose="02000000000000000000" pitchFamily="2" charset="0"/>
              <a:cs typeface="+mn-cs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509" y="4725192"/>
            <a:ext cx="7635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6132" y="4701104"/>
            <a:ext cx="863600" cy="8159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6580" y="4677528"/>
            <a:ext cx="1332148" cy="90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4170" y="4688404"/>
            <a:ext cx="1043729" cy="80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88036" y="5590678"/>
            <a:ext cx="1142103" cy="1022543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сервис </a:t>
            </a:r>
          </a:p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«Заплати налоги» </a:t>
            </a:r>
          </a:p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ФНС России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27673" y="5584670"/>
            <a:ext cx="940517" cy="87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сайт </a:t>
            </a:r>
            <a:r>
              <a:rPr lang="ru-RU" sz="1200" dirty="0" err="1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www.gosuslugi.ru</a:t>
            </a:r>
            <a:endParaRPr lang="ru-RU" sz="1200" dirty="0">
              <a:ln>
                <a:noFill/>
              </a:ln>
              <a:solidFill>
                <a:srgbClr val="13447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203" y="5447331"/>
            <a:ext cx="1800200" cy="1043198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интернет-сервис </a:t>
            </a:r>
          </a:p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«Личный кабинет налогоплательщика для физических лиц»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24983" y="5590379"/>
            <a:ext cx="1142103" cy="1022543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платежные терминалы, банки или почтовые отделения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25415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Другая 1">
      <a:dk1>
        <a:srgbClr val="0066B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72CE"/>
      </a:accent3>
      <a:accent4>
        <a:srgbClr val="2DBDB6"/>
      </a:accent4>
      <a:accent5>
        <a:srgbClr val="4FC6E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3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13358</TotalTime>
  <Words>238</Words>
  <Application>Microsoft Office PowerPoint</Application>
  <PresentationFormat>Произвольный</PresentationFormat>
  <Paragraphs>54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Present_FNS2012_A4</vt:lpstr>
      <vt:lpstr>Тема4</vt:lpstr>
      <vt:lpstr>3_Тема Office</vt:lpstr>
      <vt:lpstr>Слайд 1</vt:lpstr>
      <vt:lpstr>Слайд 2</vt:lpstr>
      <vt:lpstr>Слайд 3</vt:lpstr>
    </vt:vector>
  </TitlesOfParts>
  <Company>УФНС России по РБ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Зайцев</dc:creator>
  <cp:lastModifiedBy>Татьяна</cp:lastModifiedBy>
  <cp:revision>637</cp:revision>
  <cp:lastPrinted>2021-03-29T05:25:36Z</cp:lastPrinted>
  <dcterms:created xsi:type="dcterms:W3CDTF">2013-02-12T05:01:17Z</dcterms:created>
  <dcterms:modified xsi:type="dcterms:W3CDTF">2021-04-05T17:28:45Z</dcterms:modified>
</cp:coreProperties>
</file>